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3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62785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62785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953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953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Justiceblue copy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smtClean="0"/>
          </a:p>
        </p:txBody>
      </p:sp>
      <p:sp>
        <p:nvSpPr>
          <p:cNvPr id="12292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 build="p" bldLvl="2">
        <p:tmplLst>
          <p:tmpl lvl="1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29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2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29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3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29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4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29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5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29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  <p:bldP spid="12292" grpId="1" build="p">
        <p:tmplLst>
          <p:tmpl lvl="1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29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2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29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3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29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4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29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5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29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</p:bld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 b="1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•"/>
        <a:defRPr sz="2800">
          <a:solidFill>
            <a:schemeClr val="bg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bg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In Preparing this course…</a:t>
            </a:r>
          </a:p>
        </p:txBody>
      </p:sp>
      <p:sp>
        <p:nvSpPr>
          <p:cNvPr id="205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smtClean="0"/>
              <a:t>I made a few assumptions:</a:t>
            </a:r>
          </a:p>
          <a:p>
            <a:pPr lvl="1"/>
            <a:r>
              <a:rPr lang="en-US" smtClean="0"/>
              <a:t>Y</a:t>
            </a:r>
            <a:r>
              <a:rPr lang="en-US" sz="2400" smtClean="0"/>
              <a:t>ou have an interest in forensic science</a:t>
            </a:r>
          </a:p>
          <a:p>
            <a:pPr lvl="1"/>
            <a:r>
              <a:rPr lang="en-US" sz="2400" smtClean="0"/>
              <a:t>You are a fan of forensic shows on TV</a:t>
            </a:r>
          </a:p>
          <a:p>
            <a:pPr lvl="1"/>
            <a:r>
              <a:rPr lang="en-US" sz="2400" smtClean="0"/>
              <a:t>You follow criminal cases on TV, newspaper, or radio</a:t>
            </a:r>
          </a:p>
          <a:p>
            <a:pPr lvl="1"/>
            <a:r>
              <a:rPr lang="en-US" sz="2400" smtClean="0"/>
              <a:t>You are considering a career in the legal, judicial, or forensics field</a:t>
            </a:r>
          </a:p>
          <a:p>
            <a:pPr lvl="1"/>
            <a:r>
              <a:rPr lang="en-US" sz="2400" smtClean="0"/>
              <a:t>You love reading mystery stories</a:t>
            </a:r>
          </a:p>
          <a:p>
            <a:pPr lvl="1"/>
            <a:r>
              <a:rPr lang="en-US" sz="2400" smtClean="0"/>
              <a:t>You are simply curious by nature</a:t>
            </a:r>
          </a:p>
          <a:p>
            <a:pPr lvl="1"/>
            <a:r>
              <a:rPr lang="en-US" sz="2400" smtClean="0"/>
              <a:t>And finally…you chose this class because you thought it was cool…</a:t>
            </a:r>
          </a:p>
        </p:txBody>
      </p:sp>
    </p:spTree>
  </p:cSld>
  <p:clrMapOvr>
    <a:masterClrMapping/>
  </p:clrMapOvr>
  <p:transition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1900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Francis Galton – wrote the book </a:t>
            </a:r>
            <a:r>
              <a:rPr lang="en-US" i="1" smtClean="0"/>
              <a:t>Fingerprints</a:t>
            </a:r>
            <a:r>
              <a:rPr lang="en-US" smtClean="0"/>
              <a:t> after extensive research finding solitary identity in a fingerprint</a:t>
            </a:r>
          </a:p>
          <a:p>
            <a:r>
              <a:rPr lang="en-US" smtClean="0"/>
              <a:t>In 1900, the Henry System was accepted and used as a system of criminal investigation</a:t>
            </a:r>
          </a:p>
        </p:txBody>
      </p:sp>
    </p:spTree>
  </p:cSld>
  <p:clrMapOvr>
    <a:masterClrMapping/>
  </p:clrMapOvr>
  <p:transition>
    <p:rand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Homework Assignment</a:t>
            </a:r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Do some research and write a ½ page summary of the Henry System used in fingerprinting</a:t>
            </a:r>
          </a:p>
          <a:p>
            <a:pPr lvl="1"/>
            <a:r>
              <a:rPr lang="en-US" smtClean="0"/>
              <a:t>Be sure to explain why the system is no longer used</a:t>
            </a:r>
          </a:p>
        </p:txBody>
      </p:sp>
    </p:spTree>
  </p:cSld>
  <p:clrMapOvr>
    <a:masterClrMapping/>
  </p:clrMapOvr>
  <p:transition>
    <p:rand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1908</a:t>
            </a:r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The United States Congress passed a bill enacting an investigative entity </a:t>
            </a:r>
          </a:p>
          <a:p>
            <a:pPr lvl="1"/>
            <a:r>
              <a:rPr lang="en-US" smtClean="0"/>
              <a:t>The Federal Bureau of Investigation was established under its original name of </a:t>
            </a:r>
            <a:r>
              <a:rPr lang="en-US" i="1" smtClean="0"/>
              <a:t>Bureau of Investigation</a:t>
            </a:r>
            <a:r>
              <a:rPr lang="en-US" smtClean="0"/>
              <a:t> (name changed in 1924)</a:t>
            </a:r>
          </a:p>
          <a:p>
            <a:pPr lvl="1"/>
            <a:endParaRPr lang="en-US" smtClean="0"/>
          </a:p>
        </p:txBody>
      </p:sp>
      <p:pic>
        <p:nvPicPr>
          <p:cNvPr id="1536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114800"/>
            <a:ext cx="91440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1987</a:t>
            </a:r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The discovery and mapping of DNA was a huge milestone for Forensics</a:t>
            </a:r>
          </a:p>
          <a:p>
            <a:r>
              <a:rPr lang="en-US" smtClean="0"/>
              <a:t>You all know the individuality and importance of DNA</a:t>
            </a:r>
          </a:p>
          <a:p>
            <a:r>
              <a:rPr lang="en-US" smtClean="0"/>
              <a:t>DNA profiling was first used in a case in 1988, but was still considered new and controversial </a:t>
            </a:r>
          </a:p>
        </p:txBody>
      </p:sp>
    </p:spTree>
  </p:cSld>
  <p:clrMapOvr>
    <a:masterClrMapping/>
  </p:clrMapOvr>
  <p:transition>
    <p:rand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Careers in Forensic Science</a:t>
            </a:r>
            <a:endParaRPr lang="en-US" dirty="0"/>
          </a:p>
        </p:txBody>
      </p:sp>
      <p:sp>
        <p:nvSpPr>
          <p:cNvPr id="17411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Becoming a Professional</a:t>
            </a:r>
          </a:p>
        </p:txBody>
      </p:sp>
    </p:spTree>
  </p:cSld>
  <p:clrMapOvr>
    <a:masterClrMapping/>
  </p:clrMapOvr>
  <p:transition>
    <p:rand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What does it take?</a:t>
            </a:r>
          </a:p>
        </p:txBody>
      </p:sp>
      <p:sp>
        <p:nvSpPr>
          <p:cNvPr id="18435" name="Content Placeholder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Most, but not all require at least a bachelor's degree</a:t>
            </a:r>
          </a:p>
          <a:p>
            <a:pPr lvl="1"/>
            <a:r>
              <a:rPr lang="en-US" smtClean="0"/>
              <a:t>Recommended majors: Chemistry, Biology, Physics, or Criminal Justice…unless specialized</a:t>
            </a:r>
          </a:p>
          <a:p>
            <a:r>
              <a:rPr lang="en-US" smtClean="0"/>
              <a:t>A lot of “on-call” time…you never know when a criminal might strike</a:t>
            </a:r>
          </a:p>
        </p:txBody>
      </p:sp>
    </p:spTree>
  </p:cSld>
  <p:clrMapOvr>
    <a:masterClrMapping/>
  </p:clrMapOvr>
  <p:transition>
    <p:rand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Forensic Toxicologist</a:t>
            </a:r>
          </a:p>
        </p:txBody>
      </p:sp>
      <p:sp>
        <p:nvSpPr>
          <p:cNvPr id="19459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sz="2000" smtClean="0"/>
              <a:t>Must hold at least a master’s degree in forensic toxicology</a:t>
            </a:r>
          </a:p>
          <a:p>
            <a:pPr>
              <a:lnSpc>
                <a:spcPct val="80000"/>
              </a:lnSpc>
            </a:pPr>
            <a:r>
              <a:rPr lang="en-US" sz="2000" smtClean="0"/>
              <a:t>Ph.D. preferred</a:t>
            </a:r>
          </a:p>
          <a:p>
            <a:pPr>
              <a:lnSpc>
                <a:spcPct val="80000"/>
              </a:lnSpc>
            </a:pPr>
            <a:r>
              <a:rPr lang="en-US" sz="2000" smtClean="0"/>
              <a:t>Detect toxic substances in the bodies being investigated</a:t>
            </a:r>
          </a:p>
          <a:p>
            <a:pPr>
              <a:lnSpc>
                <a:spcPct val="80000"/>
              </a:lnSpc>
            </a:pPr>
            <a:r>
              <a:rPr lang="en-US" sz="2000" smtClean="0"/>
              <a:t>Seek employment in:</a:t>
            </a:r>
          </a:p>
          <a:p>
            <a:pPr lvl="1">
              <a:lnSpc>
                <a:spcPct val="80000"/>
              </a:lnSpc>
            </a:pPr>
            <a:r>
              <a:rPr lang="en-US" sz="1800" smtClean="0"/>
              <a:t>Crime laboratories </a:t>
            </a:r>
          </a:p>
          <a:p>
            <a:pPr lvl="1">
              <a:lnSpc>
                <a:spcPct val="80000"/>
              </a:lnSpc>
            </a:pPr>
            <a:r>
              <a:rPr lang="en-US" sz="1800" smtClean="0"/>
              <a:t>Medical Examiners Offices </a:t>
            </a:r>
          </a:p>
          <a:p>
            <a:pPr lvl="1">
              <a:lnSpc>
                <a:spcPct val="80000"/>
              </a:lnSpc>
            </a:pPr>
            <a:r>
              <a:rPr lang="en-US" sz="1800" smtClean="0"/>
              <a:t>Police departments </a:t>
            </a:r>
          </a:p>
          <a:p>
            <a:pPr lvl="1">
              <a:lnSpc>
                <a:spcPct val="80000"/>
              </a:lnSpc>
            </a:pPr>
            <a:r>
              <a:rPr lang="en-US" sz="1800" smtClean="0"/>
              <a:t>Criminal defense and prosecution attorneys </a:t>
            </a:r>
          </a:p>
          <a:p>
            <a:pPr lvl="1">
              <a:lnSpc>
                <a:spcPct val="80000"/>
              </a:lnSpc>
            </a:pPr>
            <a:r>
              <a:rPr lang="en-US" sz="1800" smtClean="0"/>
              <a:t>Hospital and Clinical Chemistry Laboratories </a:t>
            </a:r>
          </a:p>
          <a:p>
            <a:pPr lvl="1">
              <a:lnSpc>
                <a:spcPct val="80000"/>
              </a:lnSpc>
            </a:pPr>
            <a:r>
              <a:rPr lang="en-US" sz="1800" smtClean="0"/>
              <a:t>Pharmaceutical Industry </a:t>
            </a:r>
          </a:p>
          <a:p>
            <a:pPr lvl="1">
              <a:lnSpc>
                <a:spcPct val="80000"/>
              </a:lnSpc>
            </a:pPr>
            <a:r>
              <a:rPr lang="en-US" sz="1800" smtClean="0"/>
              <a:t>High school science teachers </a:t>
            </a:r>
          </a:p>
          <a:p>
            <a:pPr>
              <a:buFontTx/>
              <a:buNone/>
            </a:pPr>
            <a:endParaRPr lang="en-US" smtClean="0"/>
          </a:p>
        </p:txBody>
      </p:sp>
      <p:pic>
        <p:nvPicPr>
          <p:cNvPr id="1946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5049838" y="1676400"/>
            <a:ext cx="3471862" cy="4495800"/>
          </a:xfrm>
          <a:noFill/>
        </p:spPr>
      </p:pic>
    </p:spTree>
  </p:cSld>
  <p:clrMapOvr>
    <a:masterClrMapping/>
  </p:clrMapOvr>
  <p:transition>
    <p:rand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Crime Scene Investigator</a:t>
            </a:r>
          </a:p>
        </p:txBody>
      </p:sp>
      <p:sp>
        <p:nvSpPr>
          <p:cNvPr id="20483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400" smtClean="0"/>
              <a:t>Minimal 2 year associates degree but bachelor’s degree preferred</a:t>
            </a:r>
          </a:p>
          <a:p>
            <a:pPr>
              <a:lnSpc>
                <a:spcPct val="90000"/>
              </a:lnSpc>
            </a:pPr>
            <a:r>
              <a:rPr lang="en-US" sz="2400" smtClean="0"/>
              <a:t>On-site training</a:t>
            </a:r>
          </a:p>
          <a:p>
            <a:pPr>
              <a:lnSpc>
                <a:spcPct val="90000"/>
              </a:lnSpc>
            </a:pPr>
            <a:r>
              <a:rPr lang="en-US" sz="2400" smtClean="0"/>
              <a:t>Tasks vary from drug identification to footprint examination to chemical identification</a:t>
            </a:r>
          </a:p>
          <a:p>
            <a:pPr>
              <a:lnSpc>
                <a:spcPct val="90000"/>
              </a:lnSpc>
            </a:pPr>
            <a:r>
              <a:rPr lang="en-US" sz="2400" smtClean="0"/>
              <a:t>Seek employment in:</a:t>
            </a:r>
          </a:p>
          <a:p>
            <a:pPr lvl="1">
              <a:lnSpc>
                <a:spcPct val="90000"/>
              </a:lnSpc>
            </a:pPr>
            <a:r>
              <a:rPr lang="en-US" sz="2000" smtClean="0"/>
              <a:t>Crime lab</a:t>
            </a:r>
          </a:p>
          <a:p>
            <a:pPr lvl="1">
              <a:lnSpc>
                <a:spcPct val="90000"/>
              </a:lnSpc>
            </a:pPr>
            <a:r>
              <a:rPr lang="en-US" sz="2000" smtClean="0"/>
              <a:t>Police/Sheriff departments</a:t>
            </a:r>
          </a:p>
          <a:p>
            <a:pPr lvl="1">
              <a:lnSpc>
                <a:spcPct val="90000"/>
              </a:lnSpc>
            </a:pPr>
            <a:r>
              <a:rPr lang="en-US" sz="2000" smtClean="0"/>
              <a:t>State/Federal Investigation Offices</a:t>
            </a:r>
          </a:p>
          <a:p>
            <a:endParaRPr lang="en-US" smtClean="0"/>
          </a:p>
        </p:txBody>
      </p:sp>
      <p:pic>
        <p:nvPicPr>
          <p:cNvPr id="2048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57200" y="2730500"/>
            <a:ext cx="4038600" cy="2692400"/>
          </a:xfrm>
          <a:noFill/>
        </p:spPr>
      </p:pic>
    </p:spTree>
  </p:cSld>
  <p:clrMapOvr>
    <a:masterClrMapping/>
  </p:clrMapOvr>
  <p:transition>
    <p:random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Forensic Nurse</a:t>
            </a:r>
          </a:p>
        </p:txBody>
      </p:sp>
      <p:sp>
        <p:nvSpPr>
          <p:cNvPr id="21507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400" smtClean="0"/>
              <a:t>Licensed Nurse or Registered Nurse (LPN or RN)</a:t>
            </a:r>
          </a:p>
          <a:p>
            <a:pPr>
              <a:lnSpc>
                <a:spcPct val="90000"/>
              </a:lnSpc>
            </a:pPr>
            <a:r>
              <a:rPr lang="en-US" sz="2400" smtClean="0"/>
              <a:t>Specialized graduate degree or on-site training</a:t>
            </a:r>
          </a:p>
          <a:p>
            <a:pPr>
              <a:lnSpc>
                <a:spcPct val="90000"/>
              </a:lnSpc>
            </a:pPr>
            <a:r>
              <a:rPr lang="en-US" sz="2400" smtClean="0"/>
              <a:t>Examine rape victims, testify on behalf of medical examiner</a:t>
            </a:r>
          </a:p>
          <a:p>
            <a:pPr>
              <a:lnSpc>
                <a:spcPct val="90000"/>
              </a:lnSpc>
            </a:pPr>
            <a:r>
              <a:rPr lang="en-US" sz="2400" smtClean="0"/>
              <a:t>Seek employment in:</a:t>
            </a:r>
          </a:p>
          <a:p>
            <a:pPr lvl="1">
              <a:lnSpc>
                <a:spcPct val="90000"/>
              </a:lnSpc>
            </a:pPr>
            <a:r>
              <a:rPr lang="en-US" sz="2000" smtClean="0"/>
              <a:t>Hospital Emergency Rooms</a:t>
            </a:r>
          </a:p>
          <a:p>
            <a:pPr lvl="1">
              <a:lnSpc>
                <a:spcPct val="90000"/>
              </a:lnSpc>
            </a:pPr>
            <a:r>
              <a:rPr lang="en-US" sz="2000" smtClean="0"/>
              <a:t>State Medical Examiner’s Office</a:t>
            </a:r>
          </a:p>
          <a:p>
            <a:pPr lvl="1">
              <a:lnSpc>
                <a:spcPct val="90000"/>
              </a:lnSpc>
            </a:pPr>
            <a:r>
              <a:rPr lang="en-US" sz="2000" smtClean="0"/>
              <a:t>FBI</a:t>
            </a:r>
          </a:p>
          <a:p>
            <a:pPr>
              <a:buFontTx/>
              <a:buNone/>
            </a:pPr>
            <a:endParaRPr lang="en-US" smtClean="0"/>
          </a:p>
        </p:txBody>
      </p:sp>
      <p:pic>
        <p:nvPicPr>
          <p:cNvPr id="2150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800600" y="1981200"/>
            <a:ext cx="4654550" cy="4572000"/>
          </a:xfrm>
          <a:noFill/>
        </p:spPr>
      </p:pic>
    </p:spTree>
  </p:cSld>
  <p:clrMapOvr>
    <a:masterClrMapping/>
  </p:clrMapOvr>
  <p:transition>
    <p:random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Forensic Odontologist </a:t>
            </a:r>
          </a:p>
        </p:txBody>
      </p:sp>
      <p:sp>
        <p:nvSpPr>
          <p:cNvPr id="22531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400" smtClean="0"/>
              <a:t>Doctor of Dentistry required with specialization in forensic science</a:t>
            </a:r>
          </a:p>
          <a:p>
            <a:pPr>
              <a:lnSpc>
                <a:spcPct val="90000"/>
              </a:lnSpc>
            </a:pPr>
            <a:r>
              <a:rPr lang="en-US" sz="2400" smtClean="0"/>
              <a:t>Examine bite marks and dental molds to identify victims and suspects</a:t>
            </a:r>
          </a:p>
          <a:p>
            <a:pPr>
              <a:lnSpc>
                <a:spcPct val="90000"/>
              </a:lnSpc>
            </a:pPr>
            <a:r>
              <a:rPr lang="en-US" sz="2400" smtClean="0"/>
              <a:t>Seek Employment in :</a:t>
            </a:r>
          </a:p>
          <a:p>
            <a:pPr lvl="1">
              <a:lnSpc>
                <a:spcPct val="90000"/>
              </a:lnSpc>
            </a:pPr>
            <a:r>
              <a:rPr lang="en-US" sz="2000" smtClean="0"/>
              <a:t>Crime labs</a:t>
            </a:r>
          </a:p>
          <a:p>
            <a:pPr lvl="1">
              <a:lnSpc>
                <a:spcPct val="90000"/>
              </a:lnSpc>
            </a:pPr>
            <a:r>
              <a:rPr lang="en-US" sz="2000" smtClean="0"/>
              <a:t>State Offices</a:t>
            </a:r>
          </a:p>
          <a:p>
            <a:pPr lvl="1">
              <a:lnSpc>
                <a:spcPct val="90000"/>
              </a:lnSpc>
            </a:pPr>
            <a:r>
              <a:rPr lang="en-US" sz="2000" smtClean="0"/>
              <a:t>FBI</a:t>
            </a:r>
          </a:p>
          <a:p>
            <a:pPr lvl="1">
              <a:lnSpc>
                <a:spcPct val="90000"/>
              </a:lnSpc>
            </a:pPr>
            <a:r>
              <a:rPr lang="en-US" sz="2000" smtClean="0"/>
              <a:t>Medical Examiner’s Office</a:t>
            </a:r>
          </a:p>
          <a:p>
            <a:pPr>
              <a:buFontTx/>
              <a:buNone/>
            </a:pPr>
            <a:endParaRPr lang="en-US" smtClean="0"/>
          </a:p>
        </p:txBody>
      </p:sp>
      <p:pic>
        <p:nvPicPr>
          <p:cNvPr id="2253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85800" y="1730375"/>
            <a:ext cx="3352800" cy="5035550"/>
          </a:xfrm>
          <a:noFill/>
        </p:spPr>
      </p:pic>
    </p:spTree>
  </p:cSld>
  <p:clrMapOvr>
    <a:masterClrMapping/>
  </p:clrMapOvr>
  <p:transition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The Evolution of Criminal Investigation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mtClean="0"/>
              <a:t>Understanding the history of forensics</a:t>
            </a:r>
          </a:p>
        </p:txBody>
      </p:sp>
    </p:spTree>
  </p:cSld>
  <p:clrMapOvr>
    <a:masterClrMapping/>
  </p:clrMapOvr>
  <p:transition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Document Examiner</a:t>
            </a:r>
          </a:p>
        </p:txBody>
      </p:sp>
      <p:sp>
        <p:nvSpPr>
          <p:cNvPr id="23555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sz="2400" smtClean="0"/>
              <a:t>Bachelors Degree required</a:t>
            </a:r>
          </a:p>
          <a:p>
            <a:r>
              <a:rPr lang="en-US" sz="2400" smtClean="0"/>
              <a:t>On-site training</a:t>
            </a:r>
          </a:p>
          <a:p>
            <a:r>
              <a:rPr lang="en-US" sz="2400" smtClean="0"/>
              <a:t>Investigate forgery, document originality, handwriting comparisons</a:t>
            </a:r>
          </a:p>
          <a:p>
            <a:r>
              <a:rPr lang="en-US" sz="2400" smtClean="0"/>
              <a:t>Seek Employment in:</a:t>
            </a:r>
          </a:p>
          <a:p>
            <a:pPr lvl="1"/>
            <a:r>
              <a:rPr lang="en-US" sz="2000" smtClean="0"/>
              <a:t>Crime labs</a:t>
            </a:r>
          </a:p>
          <a:p>
            <a:pPr lvl="1"/>
            <a:r>
              <a:rPr lang="en-US" sz="2000" smtClean="0"/>
              <a:t>Local law enforcement offices</a:t>
            </a:r>
          </a:p>
          <a:p>
            <a:pPr lvl="1"/>
            <a:r>
              <a:rPr lang="en-US" sz="2000" smtClean="0"/>
              <a:t>State/Federal Investigations</a:t>
            </a:r>
          </a:p>
          <a:p>
            <a:pPr>
              <a:buFontTx/>
              <a:buNone/>
            </a:pPr>
            <a:endParaRPr lang="en-US" smtClean="0"/>
          </a:p>
        </p:txBody>
      </p:sp>
      <p:pic>
        <p:nvPicPr>
          <p:cNvPr id="2355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648200" y="1663700"/>
            <a:ext cx="4038600" cy="4826000"/>
          </a:xfrm>
          <a:noFill/>
        </p:spPr>
      </p:pic>
    </p:spTree>
  </p:cSld>
  <p:clrMapOvr>
    <a:masterClrMapping/>
  </p:clrMapOvr>
  <p:transition>
    <p:random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Forensic Pathologist</a:t>
            </a:r>
          </a:p>
        </p:txBody>
      </p:sp>
      <p:sp>
        <p:nvSpPr>
          <p:cNvPr id="24579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sz="2000" smtClean="0"/>
              <a:t>Also known as medical examiner</a:t>
            </a:r>
          </a:p>
          <a:p>
            <a:r>
              <a:rPr lang="en-US" sz="2000" smtClean="0"/>
              <a:t>MD required, highly specialized training and years of medical experience</a:t>
            </a:r>
          </a:p>
          <a:p>
            <a:r>
              <a:rPr lang="en-US" sz="2000" smtClean="0"/>
              <a:t>Perform autopsies and examine bodies involved in unexpected and violent deaths</a:t>
            </a:r>
          </a:p>
          <a:p>
            <a:r>
              <a:rPr lang="en-US" sz="2000" smtClean="0"/>
              <a:t>Seek employment with:</a:t>
            </a:r>
          </a:p>
          <a:p>
            <a:pPr lvl="1"/>
            <a:r>
              <a:rPr lang="en-US" sz="2000" smtClean="0"/>
              <a:t>State Offices</a:t>
            </a:r>
          </a:p>
          <a:p>
            <a:pPr lvl="1"/>
            <a:r>
              <a:rPr lang="en-US" sz="2000" smtClean="0"/>
              <a:t>Federal Bureau of Investigation</a:t>
            </a:r>
          </a:p>
          <a:p>
            <a:pPr>
              <a:buFontTx/>
              <a:buNone/>
            </a:pPr>
            <a:endParaRPr lang="en-US" smtClean="0"/>
          </a:p>
        </p:txBody>
      </p:sp>
      <p:pic>
        <p:nvPicPr>
          <p:cNvPr id="2458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-12700" y="2209800"/>
            <a:ext cx="4508500" cy="4267200"/>
          </a:xfrm>
          <a:noFill/>
        </p:spPr>
      </p:pic>
    </p:spTree>
  </p:cSld>
  <p:clrMapOvr>
    <a:masterClrMapping/>
  </p:clrMapOvr>
  <p:transition>
    <p:random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Forensic Psychologist</a:t>
            </a:r>
          </a:p>
        </p:txBody>
      </p:sp>
      <p:sp>
        <p:nvSpPr>
          <p:cNvPr id="2560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sz="2400" smtClean="0"/>
              <a:t>Must have doctorate in counseling or forensic psychologist and complete fellowship/internship in forensic psychology</a:t>
            </a:r>
          </a:p>
          <a:p>
            <a:r>
              <a:rPr lang="en-US" sz="2400" smtClean="0"/>
              <a:t>Determine the ability of a suspect or victim to mentally be able to withstand trial</a:t>
            </a:r>
          </a:p>
          <a:p>
            <a:r>
              <a:rPr lang="en-US" sz="2400" smtClean="0"/>
              <a:t>Seek employment in:</a:t>
            </a:r>
          </a:p>
          <a:p>
            <a:pPr lvl="1"/>
            <a:r>
              <a:rPr lang="en-US" sz="2000" smtClean="0"/>
              <a:t>State and local agencies</a:t>
            </a:r>
          </a:p>
          <a:p>
            <a:pPr lvl="1"/>
            <a:r>
              <a:rPr lang="en-US" sz="2000" smtClean="0"/>
              <a:t>Private practice</a:t>
            </a:r>
          </a:p>
          <a:p>
            <a:pPr>
              <a:buFontTx/>
              <a:buNone/>
            </a:pPr>
            <a:endParaRPr lang="en-US" smtClean="0"/>
          </a:p>
        </p:txBody>
      </p:sp>
      <p:pic>
        <p:nvPicPr>
          <p:cNvPr id="2560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648200" y="2438400"/>
            <a:ext cx="4159250" cy="3267075"/>
          </a:xfrm>
          <a:noFill/>
        </p:spPr>
      </p:pic>
    </p:spTree>
  </p:cSld>
  <p:clrMapOvr>
    <a:masterClrMapping/>
  </p:clrMapOvr>
  <p:transition>
    <p:random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Forensic Anthropologist</a:t>
            </a:r>
          </a:p>
        </p:txBody>
      </p:sp>
      <p:sp>
        <p:nvSpPr>
          <p:cNvPr id="26627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smtClean="0"/>
              <a:t>Ph.D. required</a:t>
            </a:r>
          </a:p>
          <a:p>
            <a:r>
              <a:rPr lang="en-US" smtClean="0"/>
              <a:t>Usually work in a college or university</a:t>
            </a:r>
          </a:p>
          <a:p>
            <a:r>
              <a:rPr lang="en-US" smtClean="0"/>
              <a:t>Identify bones and bone structures</a:t>
            </a:r>
          </a:p>
          <a:p>
            <a:pPr>
              <a:buFontTx/>
              <a:buNone/>
            </a:pPr>
            <a:endParaRPr lang="en-US" smtClean="0"/>
          </a:p>
        </p:txBody>
      </p:sp>
      <p:pic>
        <p:nvPicPr>
          <p:cNvPr id="2662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809625" y="1695450"/>
            <a:ext cx="3333750" cy="4762500"/>
          </a:xfrm>
          <a:noFill/>
        </p:spPr>
      </p:pic>
    </p:spTree>
  </p:cSld>
  <p:clrMapOvr>
    <a:masterClrMapping/>
  </p:clrMapOvr>
  <p:transition>
    <p:random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Forensic Chemist</a:t>
            </a:r>
          </a:p>
        </p:txBody>
      </p:sp>
      <p:sp>
        <p:nvSpPr>
          <p:cNvPr id="27651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smtClean="0"/>
              <a:t>Bachelor’s degree or higher degree in Chemistry, Biochemistry, Toxicology, or Pharmacology </a:t>
            </a:r>
          </a:p>
          <a:p>
            <a:r>
              <a:rPr lang="en-US" smtClean="0"/>
              <a:t>Identify unknown substances, drug residue</a:t>
            </a:r>
          </a:p>
          <a:p>
            <a:r>
              <a:rPr lang="en-US" smtClean="0"/>
              <a:t>Work in crime labs or private labs</a:t>
            </a:r>
          </a:p>
          <a:p>
            <a:pPr>
              <a:buFontTx/>
              <a:buNone/>
            </a:pPr>
            <a:endParaRPr lang="en-US" smtClean="0"/>
          </a:p>
        </p:txBody>
      </p:sp>
      <p:pic>
        <p:nvPicPr>
          <p:cNvPr id="27652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648200" y="2568575"/>
            <a:ext cx="4038600" cy="3016250"/>
          </a:xfrm>
          <a:noFill/>
        </p:spPr>
      </p:pic>
    </p:spTree>
  </p:cSld>
  <p:clrMapOvr>
    <a:masterClrMapping/>
  </p:clrMapOvr>
  <p:transition>
    <p:random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Forensic Entomologist</a:t>
            </a:r>
          </a:p>
        </p:txBody>
      </p:sp>
      <p:sp>
        <p:nvSpPr>
          <p:cNvPr id="28675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smtClean="0"/>
              <a:t>Ph.D. Required</a:t>
            </a:r>
          </a:p>
          <a:p>
            <a:r>
              <a:rPr lang="en-US" smtClean="0"/>
              <a:t>Work in college or university</a:t>
            </a:r>
          </a:p>
          <a:p>
            <a:r>
              <a:rPr lang="en-US" smtClean="0"/>
              <a:t>Identify time of death based on presence of insects and other organisms</a:t>
            </a:r>
          </a:p>
          <a:p>
            <a:pPr>
              <a:buFontTx/>
              <a:buNone/>
            </a:pPr>
            <a:endParaRPr lang="en-US" smtClean="0"/>
          </a:p>
        </p:txBody>
      </p:sp>
      <p:pic>
        <p:nvPicPr>
          <p:cNvPr id="2867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57200" y="2706688"/>
            <a:ext cx="4038600" cy="2740025"/>
          </a:xfrm>
          <a:noFill/>
        </p:spPr>
      </p:pic>
    </p:spTree>
  </p:cSld>
  <p:clrMapOvr>
    <a:masterClrMapping/>
  </p:clrMapOvr>
  <p:transition>
    <p:random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Dactylographer</a:t>
            </a:r>
          </a:p>
        </p:txBody>
      </p:sp>
      <p:sp>
        <p:nvSpPr>
          <p:cNvPr id="29699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mtClean="0"/>
              <a:t>2 year associates degree or higher</a:t>
            </a:r>
          </a:p>
          <a:p>
            <a:pPr>
              <a:lnSpc>
                <a:spcPct val="90000"/>
              </a:lnSpc>
            </a:pPr>
            <a:r>
              <a:rPr lang="en-US" smtClean="0"/>
              <a:t>On-site training</a:t>
            </a:r>
          </a:p>
          <a:p>
            <a:pPr>
              <a:lnSpc>
                <a:spcPct val="90000"/>
              </a:lnSpc>
            </a:pPr>
            <a:r>
              <a:rPr lang="en-US" smtClean="0"/>
              <a:t>Identify suspects based on latent prints</a:t>
            </a:r>
          </a:p>
          <a:p>
            <a:pPr>
              <a:lnSpc>
                <a:spcPct val="90000"/>
              </a:lnSpc>
            </a:pPr>
            <a:r>
              <a:rPr lang="en-US" smtClean="0"/>
              <a:t>Work in:</a:t>
            </a:r>
          </a:p>
          <a:p>
            <a:pPr lvl="1">
              <a:lnSpc>
                <a:spcPct val="90000"/>
              </a:lnSpc>
            </a:pPr>
            <a:r>
              <a:rPr lang="en-US" smtClean="0"/>
              <a:t>Private labs</a:t>
            </a:r>
          </a:p>
          <a:p>
            <a:pPr lvl="1">
              <a:lnSpc>
                <a:spcPct val="90000"/>
              </a:lnSpc>
            </a:pPr>
            <a:r>
              <a:rPr lang="en-US" smtClean="0"/>
              <a:t>Crime labs</a:t>
            </a:r>
          </a:p>
          <a:p>
            <a:pPr lvl="1">
              <a:lnSpc>
                <a:spcPct val="90000"/>
              </a:lnSpc>
            </a:pPr>
            <a:r>
              <a:rPr lang="en-US" smtClean="0"/>
              <a:t>Local departments/offices</a:t>
            </a:r>
          </a:p>
          <a:p>
            <a:pPr>
              <a:buFontTx/>
              <a:buNone/>
            </a:pPr>
            <a:endParaRPr lang="en-US" smtClean="0"/>
          </a:p>
        </p:txBody>
      </p:sp>
      <p:pic>
        <p:nvPicPr>
          <p:cNvPr id="2970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975225" y="1600200"/>
            <a:ext cx="3384550" cy="4953000"/>
          </a:xfrm>
          <a:noFill/>
        </p:spPr>
      </p:pic>
    </p:spTree>
  </p:cSld>
  <p:clrMapOvr>
    <a:masterClrMapping/>
  </p:clrMapOvr>
  <p:transition>
    <p:random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Serologist</a:t>
            </a:r>
          </a:p>
        </p:txBody>
      </p:sp>
      <p:sp>
        <p:nvSpPr>
          <p:cNvPr id="30723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smtClean="0"/>
              <a:t>Bachelor’s degree with coursework in biochemistry, statistics, genetics, &amp; molecular biology</a:t>
            </a:r>
          </a:p>
          <a:p>
            <a:r>
              <a:rPr lang="en-US" smtClean="0"/>
              <a:t>Identify and examine body fluids</a:t>
            </a:r>
          </a:p>
          <a:p>
            <a:r>
              <a:rPr lang="en-US" smtClean="0"/>
              <a:t>Work in:</a:t>
            </a:r>
          </a:p>
          <a:p>
            <a:pPr lvl="1"/>
            <a:r>
              <a:rPr lang="en-US" smtClean="0"/>
              <a:t>Crime labs</a:t>
            </a:r>
          </a:p>
          <a:p>
            <a:pPr lvl="1"/>
            <a:r>
              <a:rPr lang="en-US" smtClean="0"/>
              <a:t>Private labs</a:t>
            </a:r>
          </a:p>
          <a:p>
            <a:pPr>
              <a:buFontTx/>
              <a:buNone/>
            </a:pPr>
            <a:endParaRPr lang="en-US" smtClean="0"/>
          </a:p>
        </p:txBody>
      </p:sp>
      <p:pic>
        <p:nvPicPr>
          <p:cNvPr id="3072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76250" y="2519363"/>
            <a:ext cx="4000500" cy="3114675"/>
          </a:xfrm>
          <a:noFill/>
        </p:spPr>
      </p:pic>
    </p:spTree>
  </p:cSld>
  <p:clrMapOvr>
    <a:masterClrMapping/>
  </p:clrMapOvr>
  <p:transition>
    <p:rand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Forensic Science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The word itself stems from the Latin word </a:t>
            </a:r>
            <a:r>
              <a:rPr lang="en-US" i="1" smtClean="0"/>
              <a:t>forum, </a:t>
            </a:r>
            <a:r>
              <a:rPr lang="en-US" smtClean="0"/>
              <a:t>which simply means “law”</a:t>
            </a:r>
          </a:p>
          <a:p>
            <a:r>
              <a:rPr lang="en-US" smtClean="0"/>
              <a:t>Forensic Science is simply the application of scientific principles to law</a:t>
            </a:r>
          </a:p>
          <a:p>
            <a:pPr lvl="1"/>
            <a:r>
              <a:rPr lang="en-US" smtClean="0"/>
              <a:t>However, forensics has not been accepted for very long</a:t>
            </a:r>
          </a:p>
        </p:txBody>
      </p:sp>
    </p:spTree>
  </p:cSld>
  <p:clrMapOvr>
    <a:masterClrMapping/>
  </p:clrMapOvr>
  <p:transition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1750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Henry Fielding – established the “Bow Street Runners”</a:t>
            </a:r>
          </a:p>
          <a:p>
            <a:pPr lvl="1"/>
            <a:r>
              <a:rPr lang="en-US" smtClean="0"/>
              <a:t>Fielding’s runners literally ran to a crime scene to informally investigate the scene</a:t>
            </a:r>
          </a:p>
          <a:p>
            <a:pPr lvl="1"/>
            <a:r>
              <a:rPr lang="en-US" smtClean="0"/>
              <a:t>The gathered information (much of it useless) and reported it to anyone who cared</a:t>
            </a:r>
          </a:p>
          <a:p>
            <a:pPr lvl="1"/>
            <a:r>
              <a:rPr lang="en-US" smtClean="0"/>
              <a:t>The gained the reputation and acknowledgement as the first modern detective force</a:t>
            </a:r>
          </a:p>
        </p:txBody>
      </p:sp>
    </p:spTree>
  </p:cSld>
  <p:clrMapOvr>
    <a:masterClrMapping/>
  </p:clrMapOvr>
  <p:transition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1829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smtClean="0"/>
              <a:t>British Parliament passed the Metropolitan Police Act and created one of the first legally organized police forces</a:t>
            </a:r>
          </a:p>
          <a:p>
            <a:r>
              <a:rPr lang="en-US" sz="2400" smtClean="0"/>
              <a:t>This force was stationed at the world renowned Scotland Yard (the location of the modern London Police Department)</a:t>
            </a:r>
          </a:p>
          <a:p>
            <a:r>
              <a:rPr lang="en-US" sz="2400" smtClean="0"/>
              <a:t>The Scotland Yard was established and the force was selected by Sir Robert Peel</a:t>
            </a:r>
          </a:p>
          <a:p>
            <a:pPr lvl="1"/>
            <a:r>
              <a:rPr lang="en-US" sz="2400" smtClean="0"/>
              <a:t>This accomplishment has earned Sir Peel as the father of modern policing. </a:t>
            </a:r>
          </a:p>
        </p:txBody>
      </p:sp>
    </p:spTree>
  </p:cSld>
  <p:clrMapOvr>
    <a:masterClrMapping/>
  </p:clrMapOvr>
  <p:transition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Scotland Yard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The department was headed by Sir Peel, but two commissioners were chosen: Sir Charles Rowan and Sir Richard Mayne</a:t>
            </a:r>
          </a:p>
          <a:p>
            <a:r>
              <a:rPr lang="en-US" smtClean="0"/>
              <a:t>The department made up of several officers, office staff, and the administration occupied 4 Whitehall Place which opened up to the famous Scotland Yard</a:t>
            </a:r>
          </a:p>
        </p:txBody>
      </p:sp>
    </p:spTree>
  </p:cSld>
  <p:clrMapOvr>
    <a:masterClrMapping/>
  </p:clrMapOvr>
  <p:transition>
    <p:rand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1857</a:t>
            </a: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The New York Police Department organized a picture gallery of known criminals – Rogues Gallery</a:t>
            </a:r>
          </a:p>
          <a:p>
            <a:r>
              <a:rPr lang="en-US" smtClean="0"/>
              <a:t>Photos lined the walls like an art gallery so the public would know criminals identities</a:t>
            </a:r>
          </a:p>
          <a:p>
            <a:r>
              <a:rPr lang="en-US" smtClean="0"/>
              <a:t>Pictures were arranged first by height, and then by criminal specialty</a:t>
            </a:r>
          </a:p>
          <a:p>
            <a:endParaRPr lang="en-US" smtClean="0"/>
          </a:p>
        </p:txBody>
      </p:sp>
    </p:spTree>
  </p:cSld>
  <p:clrMapOvr>
    <a:masterClrMapping/>
  </p:clrMapOvr>
  <p:transition>
    <p:rand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1883</a:t>
            </a:r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Alphonse Bertillon – established a method of identifying criminals</a:t>
            </a:r>
          </a:p>
          <a:p>
            <a:pPr lvl="1"/>
            <a:r>
              <a:rPr lang="en-US" smtClean="0"/>
              <a:t>Taking various body measurements to establish a profile of a criminal</a:t>
            </a:r>
          </a:p>
          <a:p>
            <a:pPr lvl="1"/>
            <a:r>
              <a:rPr lang="en-US" smtClean="0"/>
              <a:t>This system was very inaccurate and was abandoned at the advent of dactylography (the study of fingerprints)</a:t>
            </a:r>
          </a:p>
        </p:txBody>
      </p:sp>
      <p:pic>
        <p:nvPicPr>
          <p:cNvPr id="11268" name="Picture 5" descr="anthropometry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19800" y="4572000"/>
            <a:ext cx="2600325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</p:sld>
</file>

<file path=ppt/theme/theme1.xml><?xml version="1.0" encoding="utf-8"?>
<a:theme xmlns:a="http://schemas.openxmlformats.org/drawingml/2006/main" name="Evolution of Criminal Investigation">
  <a:themeElements>
    <a:clrScheme name="Justiceblue2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Justiceblue2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Justiceblue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usticeblue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usticeblue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usticeblue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usticeblue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usticeblue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Justiceblue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Justiceblue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Justiceblue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Justiceblue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Justiceblue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Justiceblue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Evolution of Criminal Investigation</Template>
  <TotalTime>1</TotalTime>
  <Words>944</Words>
  <Application>Microsoft Office PowerPoint</Application>
  <PresentationFormat>On-screen Show (4:3)</PresentationFormat>
  <Paragraphs>138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1" baseType="lpstr">
      <vt:lpstr>Arial</vt:lpstr>
      <vt:lpstr>Wingdings</vt:lpstr>
      <vt:lpstr>Calibri</vt:lpstr>
      <vt:lpstr>Evolution of Criminal Investigation</vt:lpstr>
      <vt:lpstr>In Preparing this course…</vt:lpstr>
      <vt:lpstr>The Evolution of Criminal Investigation</vt:lpstr>
      <vt:lpstr>Forensic Science</vt:lpstr>
      <vt:lpstr>1750</vt:lpstr>
      <vt:lpstr>1829</vt:lpstr>
      <vt:lpstr>Scotland Yard</vt:lpstr>
      <vt:lpstr>1857</vt:lpstr>
      <vt:lpstr>1883</vt:lpstr>
      <vt:lpstr>Slide 9</vt:lpstr>
      <vt:lpstr>1900</vt:lpstr>
      <vt:lpstr>Homework Assignment</vt:lpstr>
      <vt:lpstr>1908</vt:lpstr>
      <vt:lpstr>1987</vt:lpstr>
      <vt:lpstr>Careers in Forensic Science</vt:lpstr>
      <vt:lpstr>What does it take?</vt:lpstr>
      <vt:lpstr>Forensic Toxicologist</vt:lpstr>
      <vt:lpstr>Crime Scene Investigator</vt:lpstr>
      <vt:lpstr>Forensic Nurse</vt:lpstr>
      <vt:lpstr>Forensic Odontologist </vt:lpstr>
      <vt:lpstr>Document Examiner</vt:lpstr>
      <vt:lpstr>Forensic Pathologist</vt:lpstr>
      <vt:lpstr>Forensic Psychologist</vt:lpstr>
      <vt:lpstr>Forensic Anthropologist</vt:lpstr>
      <vt:lpstr>Forensic Chemist</vt:lpstr>
      <vt:lpstr>Forensic Entomologist</vt:lpstr>
      <vt:lpstr>Dactylographer</vt:lpstr>
      <vt:lpstr>Serologist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 Preparing this course…</dc:title>
  <dc:creator>ngoosby.pv</dc:creator>
  <cp:lastModifiedBy>ngoosby.pv</cp:lastModifiedBy>
  <cp:revision>1</cp:revision>
  <dcterms:created xsi:type="dcterms:W3CDTF">2009-08-19T20:26:03Z</dcterms:created>
  <dcterms:modified xsi:type="dcterms:W3CDTF">2009-08-19T20:27:19Z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TC300002181033</vt:lpwstr>
  </property>
</Properties>
</file>